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36"/>
  </p:notesMasterIdLst>
  <p:sldIdLst>
    <p:sldId id="257" r:id="rId2"/>
    <p:sldId id="260" r:id="rId3"/>
    <p:sldId id="270" r:id="rId4"/>
    <p:sldId id="361" r:id="rId5"/>
    <p:sldId id="360" r:id="rId6"/>
    <p:sldId id="273" r:id="rId7"/>
    <p:sldId id="364" r:id="rId8"/>
    <p:sldId id="365" r:id="rId9"/>
    <p:sldId id="367" r:id="rId10"/>
    <p:sldId id="368" r:id="rId11"/>
    <p:sldId id="369" r:id="rId12"/>
    <p:sldId id="370" r:id="rId13"/>
    <p:sldId id="266" r:id="rId14"/>
    <p:sldId id="371" r:id="rId15"/>
    <p:sldId id="372" r:id="rId16"/>
    <p:sldId id="373" r:id="rId17"/>
    <p:sldId id="374" r:id="rId18"/>
    <p:sldId id="375" r:id="rId19"/>
    <p:sldId id="305" r:id="rId20"/>
    <p:sldId id="359" r:id="rId21"/>
    <p:sldId id="377" r:id="rId22"/>
    <p:sldId id="378" r:id="rId23"/>
    <p:sldId id="379" r:id="rId24"/>
    <p:sldId id="380" r:id="rId25"/>
    <p:sldId id="381" r:id="rId26"/>
    <p:sldId id="382" r:id="rId27"/>
    <p:sldId id="388" r:id="rId28"/>
    <p:sldId id="383" r:id="rId29"/>
    <p:sldId id="384" r:id="rId30"/>
    <p:sldId id="385" r:id="rId31"/>
    <p:sldId id="376" r:id="rId32"/>
    <p:sldId id="264" r:id="rId33"/>
    <p:sldId id="387" r:id="rId34"/>
    <p:sldId id="386" r:id="rId35"/>
  </p:sldIdLst>
  <p:sldSz cx="9144000" cy="5143500" type="screen16x9"/>
  <p:notesSz cx="6858000" cy="9144000"/>
  <p:embeddedFontLst>
    <p:embeddedFont>
      <p:font typeface="Proxima Nova" panose="02000506030000020004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73"/>
    <p:restoredTop sz="94643"/>
  </p:normalViewPr>
  <p:slideViewPr>
    <p:cSldViewPr snapToGrid="0" snapToObjects="1">
      <p:cViewPr varScale="1">
        <p:scale>
          <a:sx n="127" d="100"/>
          <a:sy n="127" d="100"/>
        </p:scale>
        <p:origin x="19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/Relationships>
</file>

<file path=ppt/media/image1.jpeg>
</file>

<file path=ppt/media/image10.png>
</file>

<file path=ppt/media/image11.png>
</file>

<file path=ppt/media/image12.tiff>
</file>

<file path=ppt/media/image13.tiff>
</file>

<file path=ppt/media/image14.png>
</file>

<file path=ppt/media/image15.gif>
</file>

<file path=ppt/media/image2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8998073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492262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007498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5166735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146143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21642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4457891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7524882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133216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29900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505146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727863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02597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4632235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127073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0044642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702813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629237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872311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938827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6886638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0572145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389805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5543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348923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414633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5996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650361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749929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119356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64111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E65CC871-5D32-4F4F-977B-F530921EF2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2641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2303" y="564409"/>
            <a:ext cx="7208262" cy="2578841"/>
          </a:xfrm>
          <a:prstGeom prst="rect">
            <a:avLst/>
          </a:prstGeom>
        </p:spPr>
        <p:txBody>
          <a:bodyPr anchor="t" anchorCtr="0"/>
          <a:lstStyle>
            <a:lvl1pPr>
              <a:defRPr sz="49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1AB164B-0894-B142-A83D-CC15DEBBD68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8470373" y="4220936"/>
            <a:ext cx="428593" cy="68185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467BF246-8A76-354F-A27B-CA2667ECBDA0}"/>
              </a:ext>
            </a:extLst>
          </p:cNvPr>
          <p:cNvSpPr/>
          <p:nvPr/>
        </p:nvSpPr>
        <p:spPr>
          <a:xfrm>
            <a:off x="662112" y="4042407"/>
            <a:ext cx="4301774" cy="449036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7429" y="4106635"/>
            <a:ext cx="3999698" cy="499108"/>
          </a:xfrm>
        </p:spPr>
        <p:txBody>
          <a:bodyPr anchor="t"/>
          <a:lstStyle>
            <a:lvl1pPr marL="0" indent="0" algn="l">
              <a:buNone/>
              <a:defRPr cap="none">
                <a:solidFill>
                  <a:schemeClr val="bg1"/>
                </a:solidFill>
                <a:latin typeface="+mn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AA1506-7899-5843-A44E-BB8E80613307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5599533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754" y="3657590"/>
            <a:ext cx="7177646" cy="42505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754" y="571500"/>
            <a:ext cx="7177646" cy="273050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754" y="4082644"/>
            <a:ext cx="7177645" cy="370284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46D643-3D40-A544-BA11-C5702B803186}"/>
              </a:ext>
            </a:extLst>
          </p:cNvPr>
          <p:cNvCxnSpPr>
            <a:cxnSpLocks/>
          </p:cNvCxnSpPr>
          <p:nvPr/>
        </p:nvCxnSpPr>
        <p:spPr>
          <a:xfrm>
            <a:off x="594754" y="3612156"/>
            <a:ext cx="7177646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0783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523" y="669471"/>
            <a:ext cx="5790014" cy="2464594"/>
          </a:xfrm>
          <a:prstGeom prst="rect">
            <a:avLst/>
          </a:prstGeom>
        </p:spPr>
        <p:txBody>
          <a:bodyPr/>
          <a:lstStyle>
            <a:lvl1pPr>
              <a:defRPr sz="3600"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966954" y="3301434"/>
            <a:ext cx="5459737" cy="374060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3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8370" y="31206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32529" y="2573723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601098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0980" y="925830"/>
            <a:ext cx="5790014" cy="621031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0980" y="1795224"/>
            <a:ext cx="5790014" cy="1770936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F177E7E-7C5D-534C-BCB5-67E15CA69734}"/>
              </a:ext>
            </a:extLst>
          </p:cNvPr>
          <p:cNvSpPr/>
          <p:nvPr/>
        </p:nvSpPr>
        <p:spPr>
          <a:xfrm>
            <a:off x="520980" y="3726180"/>
            <a:ext cx="3504013" cy="48768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228065548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9490" y="2221706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4127" y="2736056"/>
            <a:ext cx="2195513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7525" y="2221706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99609" y="2736056"/>
            <a:ext cx="2210096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38305" y="2221706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38305" y="2736056"/>
            <a:ext cx="2199085" cy="17859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2789387" y="2336006"/>
            <a:ext cx="0" cy="218598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5216450" y="2336006"/>
            <a:ext cx="0" cy="218598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851FE1CA-4C16-AD45-BD54-500EEF78CC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525150-06D1-F64E-A049-783F7E29F5F6}"/>
              </a:ext>
            </a:extLst>
          </p:cNvPr>
          <p:cNvSpPr/>
          <p:nvPr/>
        </p:nvSpPr>
        <p:spPr>
          <a:xfrm>
            <a:off x="540928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E72322-60BD-2643-8938-E19617DB5104}"/>
              </a:ext>
            </a:extLst>
          </p:cNvPr>
          <p:cNvSpPr/>
          <p:nvPr/>
        </p:nvSpPr>
        <p:spPr>
          <a:xfrm>
            <a:off x="2978962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C76404-DA09-8443-9D3C-1696077594EF}"/>
              </a:ext>
            </a:extLst>
          </p:cNvPr>
          <p:cNvSpPr/>
          <p:nvPr/>
        </p:nvSpPr>
        <p:spPr>
          <a:xfrm>
            <a:off x="5409743" y="1225153"/>
            <a:ext cx="950119" cy="95011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76178504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27310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364456"/>
            <a:ext cx="2205038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163208"/>
            <a:ext cx="2205038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27310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364456"/>
            <a:ext cx="2197894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163208"/>
            <a:ext cx="2200805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27310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364456"/>
            <a:ext cx="2199085" cy="1143000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163206"/>
            <a:ext cx="2201998" cy="1115899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307306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307306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F638FCE4-00A7-BB4E-98EC-AB681132F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2829747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E71BCF8-CD19-4546-8556-B8B316A24DE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728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504153"/>
            <a:ext cx="6619244" cy="1262994"/>
          </a:xfrm>
          <a:prstGeom prst="rect">
            <a:avLst/>
          </a:prstGeom>
        </p:spPr>
        <p:txBody>
          <a:bodyPr anchor="t" anchorCtr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41997" y="3253128"/>
            <a:ext cx="6619244" cy="35221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 cap="all" spc="225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Full name  |  </a:t>
            </a:r>
            <a:r>
              <a:rPr lang="en-US" dirty="0" err="1"/>
              <a:t>myname@email.com</a:t>
            </a:r>
            <a:r>
              <a:rPr lang="en-US" dirty="0"/>
              <a:t>  |  </a:t>
            </a:r>
            <a:r>
              <a:rPr lang="en-US" dirty="0" err="1"/>
              <a:t>thisismetis.com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2977459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8EFEA01-7285-9249-BED8-9DB7770FD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876" y="3656531"/>
            <a:ext cx="291465" cy="291465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FE37188-3725-0442-8557-DD230BC7E0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73499" y="3648911"/>
            <a:ext cx="2120503" cy="349758"/>
          </a:xfr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TwitterHandle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502509-4FE6-E24C-AA96-C740FC421C24}"/>
              </a:ext>
            </a:extLst>
          </p:cNvPr>
          <p:cNvSpPr/>
          <p:nvPr/>
        </p:nvSpPr>
        <p:spPr>
          <a:xfrm>
            <a:off x="4303336" y="0"/>
            <a:ext cx="514350" cy="8572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7B1010D-DEFC-A24B-9C13-2017C9E20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4388" y="360112"/>
            <a:ext cx="312245" cy="39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33644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99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96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6BB3742-8103-2A42-90F5-8EA435CFD3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7284" y="179614"/>
            <a:ext cx="7777683" cy="4763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528649"/>
            <a:ext cx="6619244" cy="1964661"/>
          </a:xfrm>
          <a:prstGeom prst="rect">
            <a:avLst/>
          </a:prstGeom>
        </p:spPr>
        <p:txBody>
          <a:bodyPr anchor="t" anchorCtr="0"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1997" y="3796327"/>
            <a:ext cx="6619244" cy="484793"/>
          </a:xfrm>
        </p:spPr>
        <p:txBody>
          <a:bodyPr anchor="t"/>
          <a:lstStyle>
            <a:lvl1pPr marL="0" indent="0" algn="ctr">
              <a:buNone/>
              <a:defRPr cap="all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3520115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FBE9B87-5D1F-E94B-B539-EC11664BD536}"/>
              </a:ext>
            </a:extLst>
          </p:cNvPr>
          <p:cNvSpPr/>
          <p:nvPr/>
        </p:nvSpPr>
        <p:spPr>
          <a:xfrm>
            <a:off x="4303336" y="0"/>
            <a:ext cx="514350" cy="8572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0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CA907F-9252-0B49-807C-E526EE694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388" y="360112"/>
            <a:ext cx="312245" cy="39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076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02" y="1193007"/>
            <a:ext cx="7245688" cy="3146611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2228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1702" y="1202532"/>
            <a:ext cx="3297254" cy="3146822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5088" y="1199169"/>
            <a:ext cx="3297256" cy="315018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FE8E80-A07B-124F-8B4E-82E6530FB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84789919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91702" y="1193796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702" y="1650996"/>
            <a:ext cx="3297254" cy="280630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3705090" y="1193796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5090" y="1650996"/>
            <a:ext cx="3297254" cy="2806304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2995212-60D7-124F-84AF-E046C34359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90495266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9E1E285-0B80-5340-9ABB-2C68583FF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3814"/>
            <a:ext cx="7245688" cy="73916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43794695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/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accent4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2944" y="3043238"/>
            <a:ext cx="5650706" cy="821531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944" y="1482539"/>
            <a:ext cx="5650706" cy="1382105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07570"/>
            <a:ext cx="312245" cy="3945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3848918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ti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0715" r="37857"/>
          <a:stretch/>
        </p:blipFill>
        <p:spPr>
          <a:xfrm>
            <a:off x="1" y="0"/>
            <a:ext cx="3788228" cy="51435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/>
        </p:nvSpPr>
        <p:spPr>
          <a:xfrm>
            <a:off x="1" y="0"/>
            <a:ext cx="3788228" cy="514350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accent4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607" y="1335582"/>
            <a:ext cx="2864766" cy="2322019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07570"/>
            <a:ext cx="312245" cy="3945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EEFB20-F346-D34C-AE92-D02D17441B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40192" y="1335582"/>
            <a:ext cx="2481044" cy="2322019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64547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801" y="907256"/>
            <a:ext cx="2550798" cy="1085850"/>
          </a:xfrm>
          <a:prstGeom prst="rect">
            <a:avLst/>
          </a:prstGeom>
        </p:spPr>
        <p:txBody>
          <a:bodyPr anchor="b"/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2802" y="2168367"/>
            <a:ext cx="2550797" cy="217169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CBE4C0-C38D-A94F-B0EA-B36306C08151}"/>
              </a:ext>
            </a:extLst>
          </p:cNvPr>
          <p:cNvCxnSpPr>
            <a:cxnSpLocks/>
          </p:cNvCxnSpPr>
          <p:nvPr/>
        </p:nvCxnSpPr>
        <p:spPr>
          <a:xfrm>
            <a:off x="3328988" y="815626"/>
            <a:ext cx="0" cy="3631597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534376" y="907256"/>
            <a:ext cx="4573780" cy="343281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49304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81643" cy="51435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01D9D96-DEE1-8844-9F8C-58215BC7B638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 amt="35000"/>
          </a:blip>
          <a:stretch>
            <a:fillRect/>
          </a:stretch>
        </p:blipFill>
        <p:spPr>
          <a:xfrm>
            <a:off x="8457945" y="4396465"/>
            <a:ext cx="355352" cy="4490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B1765DB-960E-2949-A07C-FE0529BC9EEE}"/>
              </a:ext>
            </a:extLst>
          </p:cNvPr>
          <p:cNvPicPr>
            <a:picLocks noChangeAspect="1"/>
          </p:cNvPicPr>
          <p:nvPr/>
        </p:nvPicPr>
        <p:blipFill>
          <a:blip r:embed="rId21">
            <a:alphaModFix amt="15000"/>
          </a:blip>
          <a:stretch>
            <a:fillRect/>
          </a:stretch>
        </p:blipFill>
        <p:spPr>
          <a:xfrm>
            <a:off x="7160754" y="185334"/>
            <a:ext cx="1805368" cy="477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8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 spc="225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3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2361537" y="1790700"/>
            <a:ext cx="6210963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5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5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TO </a:t>
            </a:r>
            <a:r>
              <a:rPr lang="en" sz="5000" dirty="0">
                <a:solidFill>
                  <a:srgbClr val="00B0F0"/>
                </a:solidFill>
                <a:latin typeface="Proxima Nova"/>
                <a:ea typeface="Proxima Nova"/>
                <a:cs typeface="Proxima Nova"/>
                <a:sym typeface="Proxima Nova"/>
              </a:rPr>
              <a:t>GIT BRANCHES</a:t>
            </a:r>
            <a:endParaRPr dirty="0">
              <a:solidFill>
                <a:srgbClr val="00B0F0"/>
              </a:solidFill>
            </a:endParaRPr>
          </a:p>
        </p:txBody>
      </p:sp>
      <p:pic>
        <p:nvPicPr>
          <p:cNvPr id="62" name="Google Shape;62;p14" descr="metis.png"/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896274" y="1521487"/>
            <a:ext cx="1312850" cy="21005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4"/>
          <p:cNvCxnSpPr/>
          <p:nvPr/>
        </p:nvCxnSpPr>
        <p:spPr>
          <a:xfrm>
            <a:off x="2522095" y="3632739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14"/>
          <p:cNvCxnSpPr/>
          <p:nvPr/>
        </p:nvCxnSpPr>
        <p:spPr>
          <a:xfrm>
            <a:off x="2522095" y="1532214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49403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194300" y="26321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194300" y="18763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75EF60-66E7-1947-8E89-0E093E3970A4}"/>
              </a:ext>
            </a:extLst>
          </p:cNvPr>
          <p:cNvSpPr txBox="1"/>
          <p:nvPr/>
        </p:nvSpPr>
        <p:spPr>
          <a:xfrm>
            <a:off x="604296" y="3696867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Then she can tell the Master branch, “hey, incorporate my code changes into you.” This is done via “</a:t>
            </a:r>
            <a:r>
              <a:rPr lang="en-US" sz="2000" dirty="0">
                <a:solidFill>
                  <a:srgbClr val="FF0000"/>
                </a:solidFill>
              </a:rPr>
              <a:t>Pull Request</a:t>
            </a:r>
            <a:r>
              <a:rPr lang="en-US" sz="2000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70600" y="26289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61;p14">
            <a:extLst>
              <a:ext uri="{FF2B5EF4-FFF2-40B4-BE49-F238E27FC236}">
                <a16:creationId xmlns:a16="http://schemas.microsoft.com/office/drawing/2014/main" id="{242B0E49-EE4A-9E43-9F6F-C8F2262BC76F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2726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49403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194300" y="26321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194300" y="18763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12824F-ABAF-8F43-BDA2-7162929DB462}"/>
              </a:ext>
            </a:extLst>
          </p:cNvPr>
          <p:cNvCxnSpPr/>
          <p:nvPr/>
        </p:nvCxnSpPr>
        <p:spPr>
          <a:xfrm>
            <a:off x="5315996" y="2237432"/>
            <a:ext cx="0" cy="277166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75EF60-66E7-1947-8E89-0E093E3970A4}"/>
              </a:ext>
            </a:extLst>
          </p:cNvPr>
          <p:cNvSpPr txBox="1"/>
          <p:nvPr/>
        </p:nvSpPr>
        <p:spPr>
          <a:xfrm>
            <a:off x="637652" y="3734969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Note that before she makes a pull request, </a:t>
            </a:r>
            <a:r>
              <a:rPr lang="en-US" sz="2000" dirty="0">
                <a:solidFill>
                  <a:srgbClr val="0070C0"/>
                </a:solidFill>
              </a:rPr>
              <a:t>Alice</a:t>
            </a:r>
            <a:r>
              <a:rPr lang="en-US" sz="2000" dirty="0">
                <a:solidFill>
                  <a:schemeClr val="tx1"/>
                </a:solidFill>
              </a:rPr>
              <a:t> got the most recent version of  MASTER via a 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merge</a:t>
            </a:r>
            <a:r>
              <a:rPr lang="en-US" sz="2000" dirty="0">
                <a:solidFill>
                  <a:schemeClr val="tx1"/>
                </a:solidFill>
              </a:rPr>
              <a:t>. This is best practice.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70600" y="26289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61;p14">
            <a:extLst>
              <a:ext uri="{FF2B5EF4-FFF2-40B4-BE49-F238E27FC236}">
                <a16:creationId xmlns:a16="http://schemas.microsoft.com/office/drawing/2014/main" id="{88F1CE1F-B6EC-1B4B-83B7-CAB7700A19EF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92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49403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194300" y="26321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194300" y="18763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75EF60-66E7-1947-8E89-0E093E3970A4}"/>
              </a:ext>
            </a:extLst>
          </p:cNvPr>
          <p:cNvSpPr txBox="1"/>
          <p:nvPr/>
        </p:nvSpPr>
        <p:spPr>
          <a:xfrm>
            <a:off x="617555" y="3726594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When someone approves the </a:t>
            </a:r>
            <a:r>
              <a:rPr lang="en-US" sz="2000" dirty="0">
                <a:solidFill>
                  <a:srgbClr val="FF0000"/>
                </a:solidFill>
              </a:rPr>
              <a:t>pull request</a:t>
            </a:r>
            <a:r>
              <a:rPr lang="en-US" sz="2000" dirty="0">
                <a:solidFill>
                  <a:schemeClr val="tx1"/>
                </a:solidFill>
              </a:rPr>
              <a:t>, Alice’s code gets added to the master branch, with all of the commit history via a 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merge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70600" y="26289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A19C30F-5F33-FA44-A0A3-C45EF652BD9C}"/>
              </a:ext>
            </a:extLst>
          </p:cNvPr>
          <p:cNvSpPr/>
          <p:nvPr/>
        </p:nvSpPr>
        <p:spPr>
          <a:xfrm>
            <a:off x="3022600" y="18945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8496F1-0F8C-8845-B87D-F0CFBCE3FD13}"/>
              </a:ext>
            </a:extLst>
          </p:cNvPr>
          <p:cNvSpPr/>
          <p:nvPr/>
        </p:nvSpPr>
        <p:spPr>
          <a:xfrm>
            <a:off x="3848100" y="18945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56C49F-257D-654B-B9D0-A384EC27B030}"/>
              </a:ext>
            </a:extLst>
          </p:cNvPr>
          <p:cNvSpPr/>
          <p:nvPr/>
        </p:nvSpPr>
        <p:spPr>
          <a:xfrm>
            <a:off x="4267200" y="18945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70600" y="18912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01236A6-9D19-0444-98A1-002794F0D2EA}"/>
              </a:ext>
            </a:extLst>
          </p:cNvPr>
          <p:cNvCxnSpPr>
            <a:cxnSpLocks/>
          </p:cNvCxnSpPr>
          <p:nvPr/>
        </p:nvCxnSpPr>
        <p:spPr>
          <a:xfrm flipV="1">
            <a:off x="6172200" y="2237432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636FDF5-3950-D946-9554-48B196A17AEB}"/>
              </a:ext>
            </a:extLst>
          </p:cNvPr>
          <p:cNvCxnSpPr>
            <a:cxnSpLocks/>
          </p:cNvCxnSpPr>
          <p:nvPr/>
        </p:nvCxnSpPr>
        <p:spPr>
          <a:xfrm flipV="1">
            <a:off x="4381500" y="2237432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2C6D0C-A33B-6444-9983-413D348D57B5}"/>
              </a:ext>
            </a:extLst>
          </p:cNvPr>
          <p:cNvCxnSpPr>
            <a:cxnSpLocks/>
          </p:cNvCxnSpPr>
          <p:nvPr/>
        </p:nvCxnSpPr>
        <p:spPr>
          <a:xfrm flipV="1">
            <a:off x="3975100" y="2237432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1C167E-AC69-C54D-9F5C-766BAF142253}"/>
              </a:ext>
            </a:extLst>
          </p:cNvPr>
          <p:cNvCxnSpPr>
            <a:cxnSpLocks/>
          </p:cNvCxnSpPr>
          <p:nvPr/>
        </p:nvCxnSpPr>
        <p:spPr>
          <a:xfrm flipV="1">
            <a:off x="3136900" y="2237432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oogle Shape;61;p14">
            <a:extLst>
              <a:ext uri="{FF2B5EF4-FFF2-40B4-BE49-F238E27FC236}">
                <a16:creationId xmlns:a16="http://schemas.microsoft.com/office/drawing/2014/main" id="{E2922DF3-1D48-3446-A381-8DC8365D39E6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7443BDB-808F-9248-9A61-740FD886D01D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3F55340-2A3D-814D-AFDB-3991D3ED9C8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93BB81A-1E6A-6542-A41E-8FEE392F7814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895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b="1" dirty="0">
                <a:solidFill>
                  <a:srgbClr val="434343"/>
                </a:solidFill>
                <a:latin typeface="Proxima Nova"/>
                <a:sym typeface="Proxima Nova"/>
              </a:rPr>
              <a:t>What problems does this solve?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Branches allow many members of the team to work on different code problems at once. 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The Master branch doesn’t break every time someone is testing new code.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324591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76500" y="23748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90800" y="26034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705100" y="3238500"/>
            <a:ext cx="5715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49350" y="29971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353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608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799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207000" y="31274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207000" y="23716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833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A19C30F-5F33-FA44-A0A3-C45EF652BD9C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8496F1-0F8C-8845-B87D-F0CFBCE3FD13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56C49F-257D-654B-B9D0-A384EC27B030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83300" y="23738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211D4C1-AA43-9C40-81E4-8802C8473012}"/>
              </a:ext>
            </a:extLst>
          </p:cNvPr>
          <p:cNvCxnSpPr>
            <a:cxnSpLocks/>
          </p:cNvCxnSpPr>
          <p:nvPr/>
        </p:nvCxnSpPr>
        <p:spPr>
          <a:xfrm flipH="1">
            <a:off x="4864100" y="1695965"/>
            <a:ext cx="381000" cy="682196"/>
          </a:xfrm>
          <a:prstGeom prst="line">
            <a:avLst/>
          </a:prstGeom>
          <a:ln w="57150">
            <a:solidFill>
              <a:srgbClr val="FFC0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B14CD96-4B75-A947-95A9-222315AC2EFB}"/>
              </a:ext>
            </a:extLst>
          </p:cNvPr>
          <p:cNvSpPr/>
          <p:nvPr/>
        </p:nvSpPr>
        <p:spPr>
          <a:xfrm>
            <a:off x="4749800" y="2386569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6078D3C-6258-654D-BD75-50252B942C61}"/>
              </a:ext>
            </a:extLst>
          </p:cNvPr>
          <p:cNvCxnSpPr>
            <a:cxnSpLocks/>
          </p:cNvCxnSpPr>
          <p:nvPr/>
        </p:nvCxnSpPr>
        <p:spPr>
          <a:xfrm flipV="1">
            <a:off x="5245100" y="1687557"/>
            <a:ext cx="3175000" cy="8410"/>
          </a:xfrm>
          <a:prstGeom prst="line">
            <a:avLst/>
          </a:prstGeom>
          <a:ln w="57150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857647F-01FD-4241-9097-DA6567458C00}"/>
              </a:ext>
            </a:extLst>
          </p:cNvPr>
          <p:cNvSpPr txBox="1"/>
          <p:nvPr/>
        </p:nvSpPr>
        <p:spPr>
          <a:xfrm>
            <a:off x="3403600" y="1068509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C000"/>
                </a:solidFill>
              </a:rPr>
              <a:t>BRIAN BRANCH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03DE33F-9420-7B4A-ACFE-C179DB92A0DC}"/>
              </a:ext>
            </a:extLst>
          </p:cNvPr>
          <p:cNvSpPr/>
          <p:nvPr/>
        </p:nvSpPr>
        <p:spPr>
          <a:xfrm>
            <a:off x="5676900" y="1593356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DE00FC0-F9BD-C240-8239-ECE89B4CD92E}"/>
              </a:ext>
            </a:extLst>
          </p:cNvPr>
          <p:cNvSpPr/>
          <p:nvPr/>
        </p:nvSpPr>
        <p:spPr>
          <a:xfrm>
            <a:off x="6664075" y="1581665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D2E3B5-2B81-0A4A-B283-D4B8F9A97A59}"/>
              </a:ext>
            </a:extLst>
          </p:cNvPr>
          <p:cNvSpPr txBox="1"/>
          <p:nvPr/>
        </p:nvSpPr>
        <p:spPr>
          <a:xfrm>
            <a:off x="1009650" y="4207291"/>
            <a:ext cx="793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C000"/>
                </a:solidFill>
              </a:rPr>
              <a:t>Brian</a:t>
            </a:r>
            <a:r>
              <a:rPr lang="en-US" sz="2000" dirty="0">
                <a:solidFill>
                  <a:schemeClr val="tx1"/>
                </a:solidFill>
              </a:rPr>
              <a:t> can make his own branch, with his own changes. </a:t>
            </a:r>
          </a:p>
        </p:txBody>
      </p:sp>
      <p:sp>
        <p:nvSpPr>
          <p:cNvPr id="28" name="Google Shape;61;p14">
            <a:extLst>
              <a:ext uri="{FF2B5EF4-FFF2-40B4-BE49-F238E27FC236}">
                <a16:creationId xmlns:a16="http://schemas.microsoft.com/office/drawing/2014/main" id="{34BA1FBA-9723-C548-963A-A024E07176A5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71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C1E6E7C-EDA4-F14D-96F1-901A6415870B}"/>
              </a:ext>
            </a:extLst>
          </p:cNvPr>
          <p:cNvCxnSpPr>
            <a:cxnSpLocks/>
          </p:cNvCxnSpPr>
          <p:nvPr/>
        </p:nvCxnSpPr>
        <p:spPr>
          <a:xfrm flipH="1">
            <a:off x="4864100" y="1695965"/>
            <a:ext cx="381000" cy="682196"/>
          </a:xfrm>
          <a:prstGeom prst="line">
            <a:avLst/>
          </a:prstGeom>
          <a:ln w="57150">
            <a:solidFill>
              <a:srgbClr val="FFC0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5EF1595-831E-0F4F-8D14-8D4D93A21669}"/>
              </a:ext>
            </a:extLst>
          </p:cNvPr>
          <p:cNvCxnSpPr>
            <a:cxnSpLocks/>
          </p:cNvCxnSpPr>
          <p:nvPr/>
        </p:nvCxnSpPr>
        <p:spPr>
          <a:xfrm flipV="1">
            <a:off x="5245100" y="1687557"/>
            <a:ext cx="3175000" cy="8410"/>
          </a:xfrm>
          <a:prstGeom prst="line">
            <a:avLst/>
          </a:prstGeom>
          <a:ln w="57150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1400C20-2573-734B-AD3F-6C41C2F65D8A}"/>
              </a:ext>
            </a:extLst>
          </p:cNvPr>
          <p:cNvSpPr txBox="1"/>
          <p:nvPr/>
        </p:nvSpPr>
        <p:spPr>
          <a:xfrm>
            <a:off x="3403600" y="1068509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C000"/>
                </a:solidFill>
              </a:rPr>
              <a:t>BRIAN BRANCH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E46D5E8-6A30-9E41-8D14-249898C8621B}"/>
              </a:ext>
            </a:extLst>
          </p:cNvPr>
          <p:cNvSpPr/>
          <p:nvPr/>
        </p:nvSpPr>
        <p:spPr>
          <a:xfrm>
            <a:off x="5676900" y="1593356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8FE6CC2-F779-D24D-8385-45711F1381EE}"/>
              </a:ext>
            </a:extLst>
          </p:cNvPr>
          <p:cNvSpPr/>
          <p:nvPr/>
        </p:nvSpPr>
        <p:spPr>
          <a:xfrm>
            <a:off x="6664075" y="1581665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76500" y="23748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90800" y="26034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705100" y="3238500"/>
            <a:ext cx="5715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49350" y="29971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207000" y="31274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207000" y="23716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833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83300" y="23738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D2E3B5-2B81-0A4A-B283-D4B8F9A97A59}"/>
              </a:ext>
            </a:extLst>
          </p:cNvPr>
          <p:cNvSpPr txBox="1"/>
          <p:nvPr/>
        </p:nvSpPr>
        <p:spPr>
          <a:xfrm>
            <a:off x="1149350" y="4061728"/>
            <a:ext cx="67827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He 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merges</a:t>
            </a:r>
            <a:r>
              <a:rPr lang="en-US" sz="2000" dirty="0">
                <a:solidFill>
                  <a:schemeClr val="tx1"/>
                </a:solidFill>
              </a:rPr>
              <a:t> the master into his branch first to make sure he gets all of Alice’s code.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939BF37-321E-2949-AC11-8ABB47207848}"/>
              </a:ext>
            </a:extLst>
          </p:cNvPr>
          <p:cNvSpPr/>
          <p:nvPr/>
        </p:nvSpPr>
        <p:spPr>
          <a:xfrm>
            <a:off x="7112000" y="2372838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4E00AC5-FA52-F141-84CA-13B04A994261}"/>
              </a:ext>
            </a:extLst>
          </p:cNvPr>
          <p:cNvSpPr/>
          <p:nvPr/>
        </p:nvSpPr>
        <p:spPr>
          <a:xfrm>
            <a:off x="7112000" y="1578917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2C9BE6F-A827-0148-BA39-30B6E3621AD9}"/>
              </a:ext>
            </a:extLst>
          </p:cNvPr>
          <p:cNvCxnSpPr>
            <a:cxnSpLocks/>
          </p:cNvCxnSpPr>
          <p:nvPr/>
        </p:nvCxnSpPr>
        <p:spPr>
          <a:xfrm flipV="1">
            <a:off x="7236348" y="1937606"/>
            <a:ext cx="0" cy="277166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Google Shape;61;p14">
            <a:extLst>
              <a:ext uri="{FF2B5EF4-FFF2-40B4-BE49-F238E27FC236}">
                <a16:creationId xmlns:a16="http://schemas.microsoft.com/office/drawing/2014/main" id="{81232F40-63CB-0E4C-A3EB-3682CD6D7FC4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D11F67D2-8734-8246-88D5-15A04D0490FE}"/>
              </a:ext>
            </a:extLst>
          </p:cNvPr>
          <p:cNvSpPr/>
          <p:nvPr/>
        </p:nvSpPr>
        <p:spPr>
          <a:xfrm>
            <a:off x="4749800" y="2386569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27A6E71-900B-0840-9E92-6DFBE9C8C88F}"/>
              </a:ext>
            </a:extLst>
          </p:cNvPr>
          <p:cNvSpPr/>
          <p:nvPr/>
        </p:nvSpPr>
        <p:spPr>
          <a:xfrm>
            <a:off x="30353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2E86BA6-B681-EB4E-80F5-C8CD6A429BEF}"/>
              </a:ext>
            </a:extLst>
          </p:cNvPr>
          <p:cNvSpPr/>
          <p:nvPr/>
        </p:nvSpPr>
        <p:spPr>
          <a:xfrm>
            <a:off x="38608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B787DEA-6702-A54C-8400-746BD1054AF1}"/>
              </a:ext>
            </a:extLst>
          </p:cNvPr>
          <p:cNvSpPr/>
          <p:nvPr/>
        </p:nvSpPr>
        <p:spPr>
          <a:xfrm>
            <a:off x="42799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086361B-976A-1845-991C-2733F8ADC425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6E3869E-CC61-4143-9453-F696A0F7108A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217D2C7-DE08-C443-B981-F0DBD4F1BF93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31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AB1D2D0-FD20-BA4E-A2CF-13D11CBE3DAC}"/>
              </a:ext>
            </a:extLst>
          </p:cNvPr>
          <p:cNvCxnSpPr>
            <a:cxnSpLocks/>
          </p:cNvCxnSpPr>
          <p:nvPr/>
        </p:nvCxnSpPr>
        <p:spPr>
          <a:xfrm flipH="1">
            <a:off x="4864100" y="1695965"/>
            <a:ext cx="381000" cy="682196"/>
          </a:xfrm>
          <a:prstGeom prst="line">
            <a:avLst/>
          </a:prstGeom>
          <a:ln w="57150">
            <a:solidFill>
              <a:srgbClr val="FFC0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43CB4CF-C456-9D45-A413-DF315072CE28}"/>
              </a:ext>
            </a:extLst>
          </p:cNvPr>
          <p:cNvCxnSpPr>
            <a:cxnSpLocks/>
          </p:cNvCxnSpPr>
          <p:nvPr/>
        </p:nvCxnSpPr>
        <p:spPr>
          <a:xfrm flipV="1">
            <a:off x="5245100" y="1687557"/>
            <a:ext cx="3175000" cy="8410"/>
          </a:xfrm>
          <a:prstGeom prst="line">
            <a:avLst/>
          </a:prstGeom>
          <a:ln w="57150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986E541-4EFE-E541-AB47-CC5ECF442BB5}"/>
              </a:ext>
            </a:extLst>
          </p:cNvPr>
          <p:cNvSpPr txBox="1"/>
          <p:nvPr/>
        </p:nvSpPr>
        <p:spPr>
          <a:xfrm>
            <a:off x="3403600" y="1068509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C000"/>
                </a:solidFill>
              </a:rPr>
              <a:t>BRIAN BRANCH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A599447-5525-D843-A302-2D0566F3B433}"/>
              </a:ext>
            </a:extLst>
          </p:cNvPr>
          <p:cNvSpPr/>
          <p:nvPr/>
        </p:nvSpPr>
        <p:spPr>
          <a:xfrm>
            <a:off x="5676900" y="1593356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4B27F05-E03D-964A-9658-C1FAFEA98709}"/>
              </a:ext>
            </a:extLst>
          </p:cNvPr>
          <p:cNvSpPr/>
          <p:nvPr/>
        </p:nvSpPr>
        <p:spPr>
          <a:xfrm>
            <a:off x="6664075" y="1581665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76500" y="23748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90800" y="26034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705100" y="3238500"/>
            <a:ext cx="5715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49350" y="29971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207000" y="31274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207000" y="23716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833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83300" y="23738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D2E3B5-2B81-0A4A-B283-D4B8F9A97A59}"/>
              </a:ext>
            </a:extLst>
          </p:cNvPr>
          <p:cNvSpPr txBox="1"/>
          <p:nvPr/>
        </p:nvSpPr>
        <p:spPr>
          <a:xfrm>
            <a:off x="2228850" y="4177384"/>
            <a:ext cx="793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Brian can push back to Master too.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939BF37-321E-2949-AC11-8ABB47207848}"/>
              </a:ext>
            </a:extLst>
          </p:cNvPr>
          <p:cNvSpPr/>
          <p:nvPr/>
        </p:nvSpPr>
        <p:spPr>
          <a:xfrm>
            <a:off x="7112000" y="2372838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4E00AC5-FA52-F141-84CA-13B04A994261}"/>
              </a:ext>
            </a:extLst>
          </p:cNvPr>
          <p:cNvSpPr/>
          <p:nvPr/>
        </p:nvSpPr>
        <p:spPr>
          <a:xfrm>
            <a:off x="7112000" y="1578917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F246258-B9BB-AD49-BC49-46682AE6FA68}"/>
              </a:ext>
            </a:extLst>
          </p:cNvPr>
          <p:cNvSpPr/>
          <p:nvPr/>
        </p:nvSpPr>
        <p:spPr>
          <a:xfrm>
            <a:off x="7651250" y="1573257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Google Shape;61;p14">
            <a:extLst>
              <a:ext uri="{FF2B5EF4-FFF2-40B4-BE49-F238E27FC236}">
                <a16:creationId xmlns:a16="http://schemas.microsoft.com/office/drawing/2014/main" id="{762D4179-00B1-8542-8696-B1B0512B0248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A59151E-07A2-574B-9E7E-83A83B5B8010}"/>
              </a:ext>
            </a:extLst>
          </p:cNvPr>
          <p:cNvSpPr/>
          <p:nvPr/>
        </p:nvSpPr>
        <p:spPr>
          <a:xfrm>
            <a:off x="4749800" y="2386569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142A0DD-35E7-2448-8862-BE604155863F}"/>
              </a:ext>
            </a:extLst>
          </p:cNvPr>
          <p:cNvSpPr/>
          <p:nvPr/>
        </p:nvSpPr>
        <p:spPr>
          <a:xfrm>
            <a:off x="30353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2B69CEE-23B4-B64D-9C8B-CBBB42B858C5}"/>
              </a:ext>
            </a:extLst>
          </p:cNvPr>
          <p:cNvSpPr/>
          <p:nvPr/>
        </p:nvSpPr>
        <p:spPr>
          <a:xfrm>
            <a:off x="38608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3CCCFE0-0E2A-2E4C-A58F-CB3E739118C1}"/>
              </a:ext>
            </a:extLst>
          </p:cNvPr>
          <p:cNvSpPr/>
          <p:nvPr/>
        </p:nvSpPr>
        <p:spPr>
          <a:xfrm>
            <a:off x="42799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82154B-88FF-7141-BC0D-82DDC43B3668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7EF3907F-C68D-B942-AFA3-DB516DE6A461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CF00F8C-CC48-E54D-B87B-8ABFB0C85A96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261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48F1524-BFA2-0A41-A144-48A369947D51}"/>
              </a:ext>
            </a:extLst>
          </p:cNvPr>
          <p:cNvCxnSpPr>
            <a:cxnSpLocks/>
          </p:cNvCxnSpPr>
          <p:nvPr/>
        </p:nvCxnSpPr>
        <p:spPr>
          <a:xfrm flipH="1">
            <a:off x="4864100" y="1695965"/>
            <a:ext cx="381000" cy="682196"/>
          </a:xfrm>
          <a:prstGeom prst="line">
            <a:avLst/>
          </a:prstGeom>
          <a:ln w="57150">
            <a:solidFill>
              <a:srgbClr val="FFC00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D0F34B2-75AD-E347-A18F-F58D99C78F0A}"/>
              </a:ext>
            </a:extLst>
          </p:cNvPr>
          <p:cNvCxnSpPr>
            <a:cxnSpLocks/>
          </p:cNvCxnSpPr>
          <p:nvPr/>
        </p:nvCxnSpPr>
        <p:spPr>
          <a:xfrm flipV="1">
            <a:off x="5245100" y="1687557"/>
            <a:ext cx="3175000" cy="8410"/>
          </a:xfrm>
          <a:prstGeom prst="line">
            <a:avLst/>
          </a:prstGeom>
          <a:ln w="57150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A365B6C-8628-BF45-934B-8745537516EF}"/>
              </a:ext>
            </a:extLst>
          </p:cNvPr>
          <p:cNvSpPr txBox="1"/>
          <p:nvPr/>
        </p:nvSpPr>
        <p:spPr>
          <a:xfrm>
            <a:off x="3403600" y="1068509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C000"/>
                </a:solidFill>
              </a:rPr>
              <a:t>BRIAN BRANCH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1049828-3411-0D4B-A212-F0D359777EC9}"/>
              </a:ext>
            </a:extLst>
          </p:cNvPr>
          <p:cNvSpPr/>
          <p:nvPr/>
        </p:nvSpPr>
        <p:spPr>
          <a:xfrm>
            <a:off x="5676900" y="1593356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876BAFDC-2CE8-8C43-BFB9-ECC817A584BC}"/>
              </a:ext>
            </a:extLst>
          </p:cNvPr>
          <p:cNvSpPr/>
          <p:nvPr/>
        </p:nvSpPr>
        <p:spPr>
          <a:xfrm>
            <a:off x="6664075" y="1581665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76500" y="23748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90800" y="26034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705100" y="3238500"/>
            <a:ext cx="5715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49350" y="29971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207000" y="31274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207000" y="23716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BE3FF0-3C05-8147-9C65-05D74012FF03}"/>
              </a:ext>
            </a:extLst>
          </p:cNvPr>
          <p:cNvSpPr/>
          <p:nvPr/>
        </p:nvSpPr>
        <p:spPr>
          <a:xfrm>
            <a:off x="6083300" y="3124200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B581398-7062-9640-B877-AC1A5C1A93C6}"/>
              </a:ext>
            </a:extLst>
          </p:cNvPr>
          <p:cNvSpPr/>
          <p:nvPr/>
        </p:nvSpPr>
        <p:spPr>
          <a:xfrm>
            <a:off x="6083300" y="237386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939BF37-321E-2949-AC11-8ABB47207848}"/>
              </a:ext>
            </a:extLst>
          </p:cNvPr>
          <p:cNvSpPr/>
          <p:nvPr/>
        </p:nvSpPr>
        <p:spPr>
          <a:xfrm>
            <a:off x="7112000" y="2372838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4E00AC5-FA52-F141-84CA-13B04A994261}"/>
              </a:ext>
            </a:extLst>
          </p:cNvPr>
          <p:cNvSpPr/>
          <p:nvPr/>
        </p:nvSpPr>
        <p:spPr>
          <a:xfrm>
            <a:off x="7112000" y="1578917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F246258-B9BB-AD49-BC49-46682AE6FA68}"/>
              </a:ext>
            </a:extLst>
          </p:cNvPr>
          <p:cNvSpPr/>
          <p:nvPr/>
        </p:nvSpPr>
        <p:spPr>
          <a:xfrm>
            <a:off x="7651250" y="1573257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760A233-A217-2E4A-9088-5A4289473C9A}"/>
              </a:ext>
            </a:extLst>
          </p:cNvPr>
          <p:cNvSpPr/>
          <p:nvPr/>
        </p:nvSpPr>
        <p:spPr>
          <a:xfrm>
            <a:off x="5661275" y="2380433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171AF97-1ACE-F74F-A2A3-0A18FBE0E982}"/>
              </a:ext>
            </a:extLst>
          </p:cNvPr>
          <p:cNvSpPr/>
          <p:nvPr/>
        </p:nvSpPr>
        <p:spPr>
          <a:xfrm>
            <a:off x="6648450" y="2368742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B5C6879-FBE7-7743-B2E9-C7B6EA22B5B9}"/>
              </a:ext>
            </a:extLst>
          </p:cNvPr>
          <p:cNvSpPr/>
          <p:nvPr/>
        </p:nvSpPr>
        <p:spPr>
          <a:xfrm>
            <a:off x="7635625" y="2360334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11AF512-D1D3-DC47-9FDE-F521A1AFC1FF}"/>
              </a:ext>
            </a:extLst>
          </p:cNvPr>
          <p:cNvCxnSpPr>
            <a:cxnSpLocks/>
          </p:cNvCxnSpPr>
          <p:nvPr/>
        </p:nvCxnSpPr>
        <p:spPr>
          <a:xfrm>
            <a:off x="5775575" y="1968501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548D76F-F3B0-494E-846B-57C1EE5F8DEC}"/>
              </a:ext>
            </a:extLst>
          </p:cNvPr>
          <p:cNvCxnSpPr>
            <a:cxnSpLocks/>
          </p:cNvCxnSpPr>
          <p:nvPr/>
        </p:nvCxnSpPr>
        <p:spPr>
          <a:xfrm>
            <a:off x="6766175" y="1968501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BA2B945-D9E9-5B4E-A731-F32426F48065}"/>
              </a:ext>
            </a:extLst>
          </p:cNvPr>
          <p:cNvCxnSpPr>
            <a:cxnSpLocks/>
          </p:cNvCxnSpPr>
          <p:nvPr/>
        </p:nvCxnSpPr>
        <p:spPr>
          <a:xfrm>
            <a:off x="7744075" y="1955801"/>
            <a:ext cx="0" cy="2771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94611B6-EAC5-F943-A95C-F197F82A2625}"/>
              </a:ext>
            </a:extLst>
          </p:cNvPr>
          <p:cNvSpPr txBox="1"/>
          <p:nvPr/>
        </p:nvSpPr>
        <p:spPr>
          <a:xfrm>
            <a:off x="2228850" y="4177384"/>
            <a:ext cx="793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Brian can push back to Master too.</a:t>
            </a:r>
          </a:p>
        </p:txBody>
      </p:sp>
      <p:sp>
        <p:nvSpPr>
          <p:cNvPr id="46" name="Google Shape;61;p14">
            <a:extLst>
              <a:ext uri="{FF2B5EF4-FFF2-40B4-BE49-F238E27FC236}">
                <a16:creationId xmlns:a16="http://schemas.microsoft.com/office/drawing/2014/main" id="{93829597-5DB0-164A-980B-631065ECE64F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D622206E-2817-AA43-9B08-8442838B68C0}"/>
              </a:ext>
            </a:extLst>
          </p:cNvPr>
          <p:cNvSpPr/>
          <p:nvPr/>
        </p:nvSpPr>
        <p:spPr>
          <a:xfrm>
            <a:off x="4749800" y="2386569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A18B188-BAF0-5845-8E3D-4E38ADDDC00E}"/>
              </a:ext>
            </a:extLst>
          </p:cNvPr>
          <p:cNvSpPr/>
          <p:nvPr/>
        </p:nvSpPr>
        <p:spPr>
          <a:xfrm>
            <a:off x="30353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BDF56EA-2D72-6D43-8E58-3C6AB7865F51}"/>
              </a:ext>
            </a:extLst>
          </p:cNvPr>
          <p:cNvSpPr/>
          <p:nvPr/>
        </p:nvSpPr>
        <p:spPr>
          <a:xfrm>
            <a:off x="38608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1611AAD-6B52-B346-B4CF-A276727AC919}"/>
              </a:ext>
            </a:extLst>
          </p:cNvPr>
          <p:cNvSpPr/>
          <p:nvPr/>
        </p:nvSpPr>
        <p:spPr>
          <a:xfrm>
            <a:off x="4279900" y="31274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011E2E56-4AB5-1B43-8033-F15D2D94B25D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96B018A-0303-384E-AED5-611FF1BC42E2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3627156-F9C3-6944-9790-C12852054AF2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654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92300" y="24892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17500" y="22583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A19C30F-5F33-FA44-A0A3-C45EF652BD9C}"/>
              </a:ext>
            </a:extLst>
          </p:cNvPr>
          <p:cNvSpPr/>
          <p:nvPr/>
        </p:nvSpPr>
        <p:spPr>
          <a:xfrm>
            <a:off x="30353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8496F1-0F8C-8845-B87D-F0CFBCE3FD13}"/>
              </a:ext>
            </a:extLst>
          </p:cNvPr>
          <p:cNvSpPr/>
          <p:nvPr/>
        </p:nvSpPr>
        <p:spPr>
          <a:xfrm>
            <a:off x="38608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56C49F-257D-654B-B9D0-A384EC27B030}"/>
              </a:ext>
            </a:extLst>
          </p:cNvPr>
          <p:cNvSpPr/>
          <p:nvPr/>
        </p:nvSpPr>
        <p:spPr>
          <a:xfrm>
            <a:off x="4279900" y="2389830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D2E3B5-2B81-0A4A-B283-D4B8F9A97A59}"/>
              </a:ext>
            </a:extLst>
          </p:cNvPr>
          <p:cNvSpPr txBox="1"/>
          <p:nvPr/>
        </p:nvSpPr>
        <p:spPr>
          <a:xfrm>
            <a:off x="781050" y="3299082"/>
            <a:ext cx="7937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Alice’s</a:t>
            </a:r>
            <a:r>
              <a:rPr lang="en-US" sz="2000" dirty="0">
                <a:solidFill>
                  <a:schemeClr val="tx1"/>
                </a:solidFill>
              </a:rPr>
              <a:t> and </a:t>
            </a:r>
            <a:r>
              <a:rPr lang="en-US" sz="2000" dirty="0">
                <a:solidFill>
                  <a:srgbClr val="FFC000"/>
                </a:solidFill>
              </a:rPr>
              <a:t>Brian’s</a:t>
            </a:r>
            <a:r>
              <a:rPr lang="en-US" sz="2000" dirty="0">
                <a:solidFill>
                  <a:srgbClr val="FFFF00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changes made it back to the master branch.</a:t>
            </a:r>
          </a:p>
          <a:p>
            <a:r>
              <a:rPr lang="en-US" sz="2000" dirty="0">
                <a:solidFill>
                  <a:schemeClr val="tx1"/>
                </a:solidFill>
              </a:rPr>
              <a:t>They were working on different pieces at the same time, but were able to contribute to the project in a cohesive way.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760A233-A217-2E4A-9088-5A4289473C9A}"/>
              </a:ext>
            </a:extLst>
          </p:cNvPr>
          <p:cNvSpPr/>
          <p:nvPr/>
        </p:nvSpPr>
        <p:spPr>
          <a:xfrm>
            <a:off x="5661275" y="2380433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171AF97-1ACE-F74F-A2A3-0A18FBE0E982}"/>
              </a:ext>
            </a:extLst>
          </p:cNvPr>
          <p:cNvSpPr/>
          <p:nvPr/>
        </p:nvSpPr>
        <p:spPr>
          <a:xfrm>
            <a:off x="6648450" y="2368742"/>
            <a:ext cx="228600" cy="2286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61;p14">
            <a:extLst>
              <a:ext uri="{FF2B5EF4-FFF2-40B4-BE49-F238E27FC236}">
                <a16:creationId xmlns:a16="http://schemas.microsoft.com/office/drawing/2014/main" id="{ED8BA892-0678-CC41-A61B-89E6BD637BBF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7138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299000" y="604177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Exercise: Submitting to the class </a:t>
            </a:r>
            <a:r>
              <a:rPr lang="en" sz="7200" b="1" dirty="0">
                <a:latin typeface="Proxima Nova"/>
                <a:ea typeface="Proxima Nova"/>
                <a:cs typeface="Proxima Nova"/>
                <a:sym typeface="Proxima Nova"/>
              </a:rPr>
              <a:t>r</a:t>
            </a: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epository</a:t>
            </a:r>
            <a:endParaRPr dirty="0"/>
          </a:p>
        </p:txBody>
      </p:sp>
      <p:cxnSp>
        <p:nvCxnSpPr>
          <p:cNvPr id="71" name="Google Shape;71;p15"/>
          <p:cNvCxnSpPr/>
          <p:nvPr/>
        </p:nvCxnSpPr>
        <p:spPr>
          <a:xfrm>
            <a:off x="1201250" y="4226268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15"/>
          <p:cNvCxnSpPr/>
          <p:nvPr/>
        </p:nvCxnSpPr>
        <p:spPr>
          <a:xfrm>
            <a:off x="1201250" y="50983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188158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GIT BRANCHES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Git is a great tool for versio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n controlling your code. 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We’ve claimed Git is great for coding teams; let’s see how.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4BDFA88-133B-9241-8923-592973FF5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First, we need to make a local copy of the class repo for each of you. Navigate to the GitHub page for the class, and copy the link to the main page.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Now in your terminal, navigate to wherever you want the Metis repo to live. I’m going to my Documents area: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692934" y="3855528"/>
            <a:ext cx="7464810" cy="595901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cd ~/Documents</a:t>
            </a:r>
          </a:p>
        </p:txBody>
      </p:sp>
    </p:spTree>
    <p:extLst>
      <p:ext uri="{BB962C8B-B14F-4D97-AF65-F5344CB8AC3E}">
        <p14:creationId xmlns:p14="http://schemas.microsoft.com/office/powerpoint/2010/main" val="540368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C9A131-E068-944C-9033-919E60783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Get all the files from the repo and connect it all together. We can make a copy using git’s “clone” functionality.</a:t>
            </a: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839595" y="2953828"/>
            <a:ext cx="7464810" cy="595901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clone LINK_TO_GITHUB_REPO</a:t>
            </a:r>
          </a:p>
        </p:txBody>
      </p:sp>
    </p:spTree>
    <p:extLst>
      <p:ext uri="{BB962C8B-B14F-4D97-AF65-F5344CB8AC3E}">
        <p14:creationId xmlns:p14="http://schemas.microsoft.com/office/powerpoint/2010/main" val="625362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B82B57-73F3-A24B-B176-F8B414F5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Move into the newly created directory. The directory will be of the format ”city##_ds##”.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Check to see where your “remote” is pointing. It should be the Metis repo.</a:t>
            </a: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839595" y="3329556"/>
            <a:ext cx="7464810" cy="861775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cd chi18_ds8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remote -v</a:t>
            </a:r>
          </a:p>
        </p:txBody>
      </p:sp>
    </p:spTree>
    <p:extLst>
      <p:ext uri="{BB962C8B-B14F-4D97-AF65-F5344CB8AC3E}">
        <p14:creationId xmlns:p14="http://schemas.microsoft.com/office/powerpoint/2010/main" val="199961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B70731-F5F9-6C45-AACF-75DA1D88C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Make a branch and add some files to the Metis repo.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454284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branch </a:t>
            </a:r>
            <a:r>
              <a:rPr lang="en-US" sz="1800" dirty="0" err="1">
                <a:solidFill>
                  <a:schemeClr val="tx1"/>
                </a:solidFill>
                <a:latin typeface="Courier" pitchFamily="2" charset="0"/>
              </a:rPr>
              <a:t>whatever_I_want_to_name_my_branch</a:t>
            </a:r>
            <a:endParaRPr lang="en-US" sz="1800" dirty="0">
              <a:solidFill>
                <a:schemeClr val="tx1"/>
              </a:solidFill>
              <a:latin typeface="Courier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DE7FA2-750E-CF4F-A16D-05714823E80F}"/>
              </a:ext>
            </a:extLst>
          </p:cNvPr>
          <p:cNvCxnSpPr>
            <a:cxnSpLocks/>
          </p:cNvCxnSpPr>
          <p:nvPr/>
        </p:nvCxnSpPr>
        <p:spPr>
          <a:xfrm flipV="1">
            <a:off x="3098800" y="3079583"/>
            <a:ext cx="0" cy="7239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0F0B55-B011-544C-8750-5DF31C5C52D3}"/>
              </a:ext>
            </a:extLst>
          </p:cNvPr>
          <p:cNvSpPr txBox="1"/>
          <p:nvPr/>
        </p:nvSpPr>
        <p:spPr>
          <a:xfrm>
            <a:off x="1054100" y="3880874"/>
            <a:ext cx="731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tells git we want to make a new branch.</a:t>
            </a:r>
          </a:p>
        </p:txBody>
      </p:sp>
    </p:spTree>
    <p:extLst>
      <p:ext uri="{BB962C8B-B14F-4D97-AF65-F5344CB8AC3E}">
        <p14:creationId xmlns:p14="http://schemas.microsoft.com/office/powerpoint/2010/main" val="27344382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053CA69-8B20-2847-9E03-0EBD53341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Switch over to your branch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454284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checkout </a:t>
            </a:r>
            <a:r>
              <a:rPr lang="en-US" sz="1800" dirty="0" err="1">
                <a:solidFill>
                  <a:schemeClr val="tx1"/>
                </a:solidFill>
                <a:latin typeface="Courier" pitchFamily="2" charset="0"/>
              </a:rPr>
              <a:t>whatever_I_want_to_name_my_branch</a:t>
            </a:r>
            <a:endParaRPr lang="en-US" sz="1800" dirty="0">
              <a:solidFill>
                <a:schemeClr val="tx1"/>
              </a:solidFill>
              <a:latin typeface="Courier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DE7FA2-750E-CF4F-A16D-05714823E80F}"/>
              </a:ext>
            </a:extLst>
          </p:cNvPr>
          <p:cNvCxnSpPr>
            <a:cxnSpLocks/>
          </p:cNvCxnSpPr>
          <p:nvPr/>
        </p:nvCxnSpPr>
        <p:spPr>
          <a:xfrm flipV="1">
            <a:off x="3098800" y="3079583"/>
            <a:ext cx="0" cy="7239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0F0B55-B011-544C-8750-5DF31C5C52D3}"/>
              </a:ext>
            </a:extLst>
          </p:cNvPr>
          <p:cNvSpPr txBox="1"/>
          <p:nvPr/>
        </p:nvSpPr>
        <p:spPr>
          <a:xfrm>
            <a:off x="1054100" y="3791493"/>
            <a:ext cx="731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tells git we want to switch branches.</a:t>
            </a:r>
          </a:p>
        </p:txBody>
      </p:sp>
    </p:spTree>
    <p:extLst>
      <p:ext uri="{BB962C8B-B14F-4D97-AF65-F5344CB8AC3E}">
        <p14:creationId xmlns:p14="http://schemas.microsoft.com/office/powerpoint/2010/main" val="219555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C697CC-FB85-3C40-A438-765EC074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Check to make sure you’re on your branch.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454284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branch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0F0B55-B011-544C-8750-5DF31C5C52D3}"/>
              </a:ext>
            </a:extLst>
          </p:cNvPr>
          <p:cNvSpPr txBox="1"/>
          <p:nvPr/>
        </p:nvSpPr>
        <p:spPr>
          <a:xfrm>
            <a:off x="1197574" y="3477801"/>
            <a:ext cx="731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one with the star next to it is your active branch. It should be your new branch now.</a:t>
            </a:r>
          </a:p>
        </p:txBody>
      </p:sp>
    </p:spTree>
    <p:extLst>
      <p:ext uri="{BB962C8B-B14F-4D97-AF65-F5344CB8AC3E}">
        <p14:creationId xmlns:p14="http://schemas.microsoft.com/office/powerpoint/2010/main" val="32216592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BDFFE8E-01AC-7E43-85CC-14ACBC3CC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Go to the test area and add some files.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651820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cd </a:t>
            </a:r>
            <a:r>
              <a:rPr lang="en-US" sz="1800" dirty="0" err="1">
                <a:solidFill>
                  <a:schemeClr val="tx1"/>
                </a:solidFill>
                <a:latin typeface="Courier" pitchFamily="2" charset="0"/>
              </a:rPr>
              <a:t>student_submissions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/</a:t>
            </a:r>
            <a:r>
              <a:rPr lang="en-US" sz="1800" dirty="0" err="1">
                <a:solidFill>
                  <a:schemeClr val="tx1"/>
                </a:solidFill>
                <a:latin typeface="Courier" pitchFamily="2" charset="0"/>
              </a:rPr>
              <a:t>test_area</a:t>
            </a:r>
            <a:endParaRPr lang="en-US" sz="18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DB4C7A-9ABF-B046-B3E2-91BDFCA25F3B}"/>
              </a:ext>
            </a:extLst>
          </p:cNvPr>
          <p:cNvSpPr/>
          <p:nvPr/>
        </p:nvSpPr>
        <p:spPr>
          <a:xfrm>
            <a:off x="311700" y="3329556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echo “TEST” &gt; </a:t>
            </a:r>
            <a:r>
              <a:rPr lang="en-US" sz="1800" dirty="0" err="1">
                <a:solidFill>
                  <a:schemeClr val="tx1"/>
                </a:solidFill>
                <a:latin typeface="Courier" pitchFamily="2" charset="0"/>
              </a:rPr>
              <a:t>my_user_name.txt</a:t>
            </a:r>
            <a:endParaRPr lang="en-US" sz="18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771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385FAC-98D0-9745-B806-6436366D4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Commit changes to the repo, then make sure we have the master branch updates.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CABC692-16A7-C649-B2BB-E668393D4270}"/>
              </a:ext>
            </a:extLst>
          </p:cNvPr>
          <p:cNvSpPr/>
          <p:nvPr/>
        </p:nvSpPr>
        <p:spPr>
          <a:xfrm>
            <a:off x="326572" y="2450856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add </a:t>
            </a:r>
            <a:r>
              <a:rPr lang="en-US" sz="1800" dirty="0" err="1">
                <a:solidFill>
                  <a:schemeClr val="tx1"/>
                </a:solidFill>
                <a:latin typeface="Courier" pitchFamily="2" charset="0"/>
              </a:rPr>
              <a:t>my_user_name.txt</a:t>
            </a:r>
            <a:endParaRPr lang="en-US" sz="18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05D922-DC97-2E48-9810-05809A791FC5}"/>
              </a:ext>
            </a:extLst>
          </p:cNvPr>
          <p:cNvSpPr/>
          <p:nvPr/>
        </p:nvSpPr>
        <p:spPr>
          <a:xfrm>
            <a:off x="325768" y="3139986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commit –m “added a test file by </a:t>
            </a:r>
            <a:r>
              <a:rPr lang="en-US" sz="1800" dirty="0" err="1">
                <a:solidFill>
                  <a:schemeClr val="tx1"/>
                </a:solidFill>
                <a:latin typeface="Courier" pitchFamily="2" charset="0"/>
              </a:rPr>
              <a:t>user_name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”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5D1103-45A2-CE49-A871-F61889CB1725}"/>
              </a:ext>
            </a:extLst>
          </p:cNvPr>
          <p:cNvSpPr/>
          <p:nvPr/>
        </p:nvSpPr>
        <p:spPr>
          <a:xfrm>
            <a:off x="326572" y="3829116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merge master</a:t>
            </a:r>
          </a:p>
        </p:txBody>
      </p:sp>
    </p:spTree>
    <p:extLst>
      <p:ext uri="{BB962C8B-B14F-4D97-AF65-F5344CB8AC3E}">
        <p14:creationId xmlns:p14="http://schemas.microsoft.com/office/powerpoint/2010/main" val="34090748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86B8AA-2B5E-5B48-A460-A8DC59071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Push the new commits to the GitHub repo.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215678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push origin </a:t>
            </a:r>
            <a:r>
              <a:rPr lang="en-US" sz="1800" dirty="0" err="1">
                <a:solidFill>
                  <a:schemeClr val="tx1"/>
                </a:solidFill>
                <a:latin typeface="Courier" pitchFamily="2" charset="0"/>
              </a:rPr>
              <a:t>whatever_I_want_to_name_my_branch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4A89F9-8D67-A04E-B988-CF82290418E6}"/>
              </a:ext>
            </a:extLst>
          </p:cNvPr>
          <p:cNvCxnSpPr>
            <a:cxnSpLocks/>
          </p:cNvCxnSpPr>
          <p:nvPr/>
        </p:nvCxnSpPr>
        <p:spPr>
          <a:xfrm flipV="1">
            <a:off x="5384800" y="2969345"/>
            <a:ext cx="0" cy="7239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2A0DB1C-FAD5-B341-A90B-BC65F2598C81}"/>
              </a:ext>
            </a:extLst>
          </p:cNvPr>
          <p:cNvSpPr txBox="1"/>
          <p:nvPr/>
        </p:nvSpPr>
        <p:spPr>
          <a:xfrm>
            <a:off x="1360786" y="3693245"/>
            <a:ext cx="731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Note that we’re not pushing to master!</a:t>
            </a:r>
          </a:p>
        </p:txBody>
      </p:sp>
    </p:spTree>
    <p:extLst>
      <p:ext uri="{BB962C8B-B14F-4D97-AF65-F5344CB8AC3E}">
        <p14:creationId xmlns:p14="http://schemas.microsoft.com/office/powerpoint/2010/main" val="41914225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37634-EF6C-124D-8893-CAA622F9A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Push the new commits to the GitHub repo.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173A41E-F206-DA47-847C-9B7AA359101E}"/>
              </a:ext>
            </a:extLst>
          </p:cNvPr>
          <p:cNvSpPr/>
          <p:nvPr/>
        </p:nvSpPr>
        <p:spPr>
          <a:xfrm>
            <a:off x="311700" y="2215678"/>
            <a:ext cx="8478300" cy="625299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Terminal:&gt; git push origin </a:t>
            </a:r>
            <a:r>
              <a:rPr lang="en-US" sz="1800" dirty="0" err="1">
                <a:solidFill>
                  <a:schemeClr val="tx1"/>
                </a:solidFill>
                <a:latin typeface="Courier" pitchFamily="2" charset="0"/>
              </a:rPr>
              <a:t>whatever_I_want_to_name_my_branch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4A89F9-8D67-A04E-B988-CF82290418E6}"/>
              </a:ext>
            </a:extLst>
          </p:cNvPr>
          <p:cNvCxnSpPr>
            <a:cxnSpLocks/>
          </p:cNvCxnSpPr>
          <p:nvPr/>
        </p:nvCxnSpPr>
        <p:spPr>
          <a:xfrm flipV="1">
            <a:off x="5384800" y="2969345"/>
            <a:ext cx="0" cy="7239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2A0DB1C-FAD5-B341-A90B-BC65F2598C81}"/>
              </a:ext>
            </a:extLst>
          </p:cNvPr>
          <p:cNvSpPr txBox="1"/>
          <p:nvPr/>
        </p:nvSpPr>
        <p:spPr>
          <a:xfrm>
            <a:off x="811644" y="3670306"/>
            <a:ext cx="74784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Note 2: You might have trouble pushing if GitHub doesn’t know who you are. If so, try using git config to set your username (google)</a:t>
            </a:r>
          </a:p>
        </p:txBody>
      </p:sp>
    </p:spTree>
    <p:extLst>
      <p:ext uri="{BB962C8B-B14F-4D97-AF65-F5344CB8AC3E}">
        <p14:creationId xmlns:p14="http://schemas.microsoft.com/office/powerpoint/2010/main" val="160451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13B29C-0699-5A45-A1DF-6B7F60AA5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229" y="386855"/>
            <a:ext cx="999209" cy="9992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948930-8370-D947-ABD3-7C1A37DD2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374" y="274320"/>
            <a:ext cx="1188720" cy="11887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999C37-4875-4344-8D89-357446282B51}"/>
              </a:ext>
            </a:extLst>
          </p:cNvPr>
          <p:cNvSpPr txBox="1"/>
          <p:nvPr/>
        </p:nvSpPr>
        <p:spPr>
          <a:xfrm>
            <a:off x="1409700" y="1828800"/>
            <a:ext cx="6896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Alice and Brian are on the same team. Brian wants to use some of Alice’s code.</a:t>
            </a:r>
          </a:p>
        </p:txBody>
      </p:sp>
    </p:spTree>
    <p:extLst>
      <p:ext uri="{BB962C8B-B14F-4D97-AF65-F5344CB8AC3E}">
        <p14:creationId xmlns:p14="http://schemas.microsoft.com/office/powerpoint/2010/main" val="20205600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4B1E28-2A8C-504E-8551-FEDA81571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011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After that push, GitHub now has your changes on your specific branch. So if we want it to become part of master, we need to make a </a:t>
            </a:r>
            <a:r>
              <a:rPr lang="en-US" sz="2400" dirty="0">
                <a:solidFill>
                  <a:srgbClr val="FF0000"/>
                </a:solidFill>
                <a:latin typeface="Proxima Nova"/>
                <a:sym typeface="Proxima Nova"/>
              </a:rPr>
              <a:t>Pull Request</a:t>
            </a: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dirty="0">
              <a:solidFill>
                <a:srgbClr val="434343"/>
              </a:solidFill>
              <a:latin typeface="Proxima Nova"/>
              <a:sym typeface="Proxima Nov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Let’s do that together now. </a:t>
            </a: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7323916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GitHub Branches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112228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Branches allow us all to work on code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concurrently and merge it into a single project</a:t>
            </a: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Pull Requests are how we tell the Master branch our code is ready to moved over to the main code.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Real software teams use branches ALL the time. Any time a feature is being added, or a bug is being fixed, it gets a branch and the developer works on that branch until she solves the problem. Then she PR’s it back to production.</a:t>
            </a:r>
          </a:p>
          <a:p>
            <a:pPr marL="76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</a:pPr>
            <a:endParaRPr dirty="0"/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45628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9ED9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 descr="METIS-BLACK.png"/>
          <p:cNvPicPr preferRelativeResize="0"/>
          <p:nvPr/>
        </p:nvPicPr>
        <p:blipFill rotWithShape="1">
          <a:blip r:embed="rId3">
            <a:alphaModFix amt="5000"/>
          </a:blip>
          <a:srcRect/>
          <a:stretch/>
        </p:blipFill>
        <p:spPr>
          <a:xfrm>
            <a:off x="2539558" y="0"/>
            <a:ext cx="406487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311700" y="19841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None/>
            </a:pPr>
            <a:r>
              <a:rPr lang="en" sz="6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QUESTIONS?</a:t>
            </a:r>
            <a:endParaRPr/>
          </a:p>
        </p:txBody>
      </p:sp>
      <p:cxnSp>
        <p:nvCxnSpPr>
          <p:cNvPr id="128" name="Google Shape;128;p21"/>
          <p:cNvCxnSpPr/>
          <p:nvPr/>
        </p:nvCxnSpPr>
        <p:spPr>
          <a:xfrm>
            <a:off x="1213950" y="36196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1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299000" y="1251877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Pull Request </a:t>
            </a:r>
            <a:b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Demo</a:t>
            </a:r>
            <a:endParaRPr dirty="0"/>
          </a:p>
        </p:txBody>
      </p:sp>
      <p:cxnSp>
        <p:nvCxnSpPr>
          <p:cNvPr id="71" name="Google Shape;71;p15"/>
          <p:cNvCxnSpPr/>
          <p:nvPr/>
        </p:nvCxnSpPr>
        <p:spPr>
          <a:xfrm>
            <a:off x="1201250" y="4226268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15"/>
          <p:cNvCxnSpPr/>
          <p:nvPr/>
        </p:nvCxnSpPr>
        <p:spPr>
          <a:xfrm>
            <a:off x="1201250" y="63683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2595167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C4CE9BC-EBC9-AD4C-BA07-E3C175AC5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E40B5-2780-E847-9CF6-56E380448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AF97BD-EA16-9B41-949F-888D6FE0A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792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DA3AC0-D52C-E14F-9391-659E1D599503}"/>
              </a:ext>
            </a:extLst>
          </p:cNvPr>
          <p:cNvSpPr/>
          <p:nvPr/>
        </p:nvSpPr>
        <p:spPr>
          <a:xfrm>
            <a:off x="429369" y="1701800"/>
            <a:ext cx="4002931" cy="31803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F7D87-2919-2646-99B0-6F52D03FF140}"/>
              </a:ext>
            </a:extLst>
          </p:cNvPr>
          <p:cNvSpPr txBox="1"/>
          <p:nvPr/>
        </p:nvSpPr>
        <p:spPr>
          <a:xfrm>
            <a:off x="429369" y="1784313"/>
            <a:ext cx="46753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(query):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Gets the data from the database</a:t>
            </a:r>
          </a:p>
          <a:p>
            <a:r>
              <a:rPr lang="en-US" sz="1200" dirty="0">
                <a:latin typeface="Courier" pitchFamily="2" charset="0"/>
              </a:rPr>
              <a:t>    and returns it in </a:t>
            </a:r>
            <a:r>
              <a:rPr lang="en-US" sz="1200" dirty="0" err="1">
                <a:latin typeface="Courier" pitchFamily="2" charset="0"/>
              </a:rPr>
              <a:t>dataframe</a:t>
            </a:r>
            <a:r>
              <a:rPr lang="en-US" sz="1200" dirty="0">
                <a:latin typeface="Courier" pitchFamily="2" charset="0"/>
              </a:rPr>
              <a:t> format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sql.read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return </a:t>
            </a:r>
            <a:r>
              <a:rPr lang="en-US" sz="1200" dirty="0" err="1">
                <a:latin typeface="Courier" pitchFamily="2" charset="0"/>
              </a:rPr>
              <a:t>pd.DataFrame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():</a:t>
            </a:r>
          </a:p>
          <a:p>
            <a:r>
              <a:rPr lang="en-US" sz="1200" dirty="0">
                <a:latin typeface="Courier" pitchFamily="2" charset="0"/>
              </a:rPr>
              <a:t>    query = “SELECT * FROM customers”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users =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[‘username’]</a:t>
            </a:r>
          </a:p>
          <a:p>
            <a:r>
              <a:rPr lang="en-US" sz="1200" dirty="0">
                <a:latin typeface="Courier" pitchFamily="2" charset="0"/>
              </a:rPr>
              <a:t>    print(</a:t>
            </a:r>
            <a:r>
              <a:rPr lang="en-US" sz="1200" dirty="0" err="1">
                <a:latin typeface="Courier" pitchFamily="2" charset="0"/>
              </a:rPr>
              <a:t>users.value_counts</a:t>
            </a:r>
            <a:r>
              <a:rPr lang="en-US" sz="1200" dirty="0">
                <a:latin typeface="Courier" pitchFamily="2" charset="0"/>
              </a:rPr>
              <a:t>())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if __name__ == “__main__”: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6E3DE4-8082-4040-9D95-3FB87C371629}"/>
              </a:ext>
            </a:extLst>
          </p:cNvPr>
          <p:cNvSpPr/>
          <p:nvPr/>
        </p:nvSpPr>
        <p:spPr>
          <a:xfrm>
            <a:off x="4836269" y="1701800"/>
            <a:ext cx="4002931" cy="31803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C5244-8937-6348-BA27-56BE5DE229DD}"/>
              </a:ext>
            </a:extLst>
          </p:cNvPr>
          <p:cNvSpPr txBox="1"/>
          <p:nvPr/>
        </p:nvSpPr>
        <p:spPr>
          <a:xfrm>
            <a:off x="4836269" y="1784313"/>
            <a:ext cx="46753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(query):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Gets the data from the database</a:t>
            </a:r>
          </a:p>
          <a:p>
            <a:r>
              <a:rPr lang="en-US" sz="1200" dirty="0">
                <a:latin typeface="Courier" pitchFamily="2" charset="0"/>
              </a:rPr>
              <a:t>    and returns it in </a:t>
            </a:r>
            <a:r>
              <a:rPr lang="en-US" sz="1200" dirty="0" err="1">
                <a:latin typeface="Courier" pitchFamily="2" charset="0"/>
              </a:rPr>
              <a:t>dataframe</a:t>
            </a:r>
            <a:r>
              <a:rPr lang="en-US" sz="1200" dirty="0">
                <a:latin typeface="Courier" pitchFamily="2" charset="0"/>
              </a:rPr>
              <a:t> format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sql.read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return </a:t>
            </a:r>
            <a:r>
              <a:rPr lang="en-US" sz="1200" dirty="0" err="1">
                <a:latin typeface="Courier" pitchFamily="2" charset="0"/>
              </a:rPr>
              <a:t>pd.DataFrame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():</a:t>
            </a:r>
          </a:p>
          <a:p>
            <a:r>
              <a:rPr lang="en-US" sz="1200" dirty="0">
                <a:latin typeface="Courier" pitchFamily="2" charset="0"/>
              </a:rPr>
              <a:t>    query = “SELECT * FROM customers”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users =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[‘username’]</a:t>
            </a:r>
          </a:p>
          <a:p>
            <a:r>
              <a:rPr lang="en-US" sz="1200" dirty="0">
                <a:latin typeface="Courier" pitchFamily="2" charset="0"/>
              </a:rPr>
              <a:t>    print(</a:t>
            </a:r>
            <a:r>
              <a:rPr lang="en-US" sz="1200" dirty="0" err="1">
                <a:latin typeface="Courier" pitchFamily="2" charset="0"/>
              </a:rPr>
              <a:t>users.value_counts</a:t>
            </a:r>
            <a:r>
              <a:rPr lang="en-US" sz="1200" dirty="0">
                <a:latin typeface="Courier" pitchFamily="2" charset="0"/>
              </a:rPr>
              <a:t>())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if __name__ == “__main__”: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13B29C-0699-5A45-A1DF-6B7F60AA5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229" y="386855"/>
            <a:ext cx="999209" cy="9992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948930-8370-D947-ABD3-7C1A37DD2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374" y="274320"/>
            <a:ext cx="1188720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193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DA3AC0-D52C-E14F-9391-659E1D599503}"/>
              </a:ext>
            </a:extLst>
          </p:cNvPr>
          <p:cNvSpPr/>
          <p:nvPr/>
        </p:nvSpPr>
        <p:spPr>
          <a:xfrm>
            <a:off x="429369" y="1701800"/>
            <a:ext cx="4002931" cy="318030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F7D87-2919-2646-99B0-6F52D03FF140}"/>
              </a:ext>
            </a:extLst>
          </p:cNvPr>
          <p:cNvSpPr txBox="1"/>
          <p:nvPr/>
        </p:nvSpPr>
        <p:spPr>
          <a:xfrm>
            <a:off x="429369" y="1784313"/>
            <a:ext cx="46753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(query):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Gets the data from the database</a:t>
            </a:r>
          </a:p>
          <a:p>
            <a:r>
              <a:rPr lang="en-US" sz="1200" dirty="0">
                <a:latin typeface="Courier" pitchFamily="2" charset="0"/>
              </a:rPr>
              <a:t>    and returns it in </a:t>
            </a:r>
            <a:r>
              <a:rPr lang="en-US" sz="1200" dirty="0" err="1">
                <a:latin typeface="Courier" pitchFamily="2" charset="0"/>
              </a:rPr>
              <a:t>dataframe</a:t>
            </a:r>
            <a:r>
              <a:rPr lang="en-US" sz="1200" dirty="0">
                <a:latin typeface="Courier" pitchFamily="2" charset="0"/>
              </a:rPr>
              <a:t> format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sql.read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return </a:t>
            </a:r>
            <a:r>
              <a:rPr lang="en-US" sz="1200" dirty="0" err="1">
                <a:latin typeface="Courier" pitchFamily="2" charset="0"/>
              </a:rPr>
              <a:t>pd.DataFrame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():</a:t>
            </a:r>
          </a:p>
          <a:p>
            <a:r>
              <a:rPr lang="en-US" sz="1200" dirty="0">
                <a:latin typeface="Courier" pitchFamily="2" charset="0"/>
              </a:rPr>
              <a:t>    query = “SELECT * FROM customers”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users =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[‘username’]</a:t>
            </a:r>
          </a:p>
          <a:p>
            <a:r>
              <a:rPr lang="en-US" sz="1200" dirty="0">
                <a:latin typeface="Courier" pitchFamily="2" charset="0"/>
              </a:rPr>
              <a:t>    print(</a:t>
            </a:r>
            <a:r>
              <a:rPr lang="en-US" sz="1200" dirty="0" err="1">
                <a:latin typeface="Courier" pitchFamily="2" charset="0"/>
              </a:rPr>
              <a:t>users.value_counts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>
                <a:solidFill>
                  <a:srgbClr val="FF0000"/>
                </a:solidFill>
                <a:latin typeface="Courier" pitchFamily="2" charset="0"/>
              </a:rPr>
              <a:t>sort=False</a:t>
            </a:r>
            <a:r>
              <a:rPr lang="en-US" sz="1200" dirty="0">
                <a:latin typeface="Courier" pitchFamily="2" charset="0"/>
              </a:rPr>
              <a:t>))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if __name__ == “__main__”: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6E3DE4-8082-4040-9D95-3FB87C371629}"/>
              </a:ext>
            </a:extLst>
          </p:cNvPr>
          <p:cNvSpPr/>
          <p:nvPr/>
        </p:nvSpPr>
        <p:spPr>
          <a:xfrm>
            <a:off x="4836269" y="1701800"/>
            <a:ext cx="4002931" cy="31803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C5244-8937-6348-BA27-56BE5DE229DD}"/>
              </a:ext>
            </a:extLst>
          </p:cNvPr>
          <p:cNvSpPr txBox="1"/>
          <p:nvPr/>
        </p:nvSpPr>
        <p:spPr>
          <a:xfrm>
            <a:off x="4836269" y="1784313"/>
            <a:ext cx="46753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(query):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Gets the data from the database</a:t>
            </a:r>
          </a:p>
          <a:p>
            <a:r>
              <a:rPr lang="en-US" sz="1200" dirty="0">
                <a:latin typeface="Courier" pitchFamily="2" charset="0"/>
              </a:rPr>
              <a:t>    and returns it in </a:t>
            </a:r>
            <a:r>
              <a:rPr lang="en-US" sz="1200" dirty="0" err="1">
                <a:latin typeface="Courier" pitchFamily="2" charset="0"/>
              </a:rPr>
              <a:t>dataframe</a:t>
            </a:r>
            <a:r>
              <a:rPr lang="en-US" sz="1200" dirty="0">
                <a:latin typeface="Courier" pitchFamily="2" charset="0"/>
              </a:rPr>
              <a:t> format</a:t>
            </a:r>
          </a:p>
          <a:p>
            <a:r>
              <a:rPr lang="en-US" sz="1200" dirty="0">
                <a:latin typeface="Courier" pitchFamily="2" charset="0"/>
              </a:rPr>
              <a:t>    “””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sql.read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return </a:t>
            </a:r>
            <a:r>
              <a:rPr lang="en-US" sz="1200" dirty="0" err="1">
                <a:latin typeface="Courier" pitchFamily="2" charset="0"/>
              </a:rPr>
              <a:t>pd.DataFrame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table_data</a:t>
            </a:r>
            <a:r>
              <a:rPr lang="en-US" sz="1200" dirty="0">
                <a:latin typeface="Courier" pitchFamily="2" charset="0"/>
              </a:rPr>
              <a:t>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def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():</a:t>
            </a:r>
          </a:p>
          <a:p>
            <a:r>
              <a:rPr lang="en-US" sz="1200" dirty="0">
                <a:latin typeface="Courier" pitchFamily="2" charset="0"/>
              </a:rPr>
              <a:t>    query = “SELECT * FROM customers”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 = </a:t>
            </a:r>
            <a:r>
              <a:rPr lang="en-US" sz="1200" dirty="0" err="1">
                <a:latin typeface="Courier" pitchFamily="2" charset="0"/>
              </a:rPr>
              <a:t>get_data</a:t>
            </a:r>
            <a:r>
              <a:rPr lang="en-US" sz="1200" dirty="0">
                <a:latin typeface="Courier" pitchFamily="2" charset="0"/>
              </a:rPr>
              <a:t>(query)</a:t>
            </a:r>
          </a:p>
          <a:p>
            <a:r>
              <a:rPr lang="en-US" sz="1200" dirty="0">
                <a:latin typeface="Courier" pitchFamily="2" charset="0"/>
              </a:rPr>
              <a:t>    users = </a:t>
            </a:r>
            <a:r>
              <a:rPr lang="en-US" sz="1200" dirty="0" err="1">
                <a:latin typeface="Courier" pitchFamily="2" charset="0"/>
              </a:rPr>
              <a:t>customer_records</a:t>
            </a:r>
            <a:r>
              <a:rPr lang="en-US" sz="1200" dirty="0">
                <a:latin typeface="Courier" pitchFamily="2" charset="0"/>
              </a:rPr>
              <a:t>[‘username’]</a:t>
            </a:r>
          </a:p>
          <a:p>
            <a:r>
              <a:rPr lang="en-US" sz="1200" dirty="0">
                <a:latin typeface="Courier" pitchFamily="2" charset="0"/>
              </a:rPr>
              <a:t>    print(</a:t>
            </a:r>
            <a:r>
              <a:rPr lang="en-US" sz="1200" dirty="0" err="1">
                <a:latin typeface="Courier" pitchFamily="2" charset="0"/>
              </a:rPr>
              <a:t>users.value_counts</a:t>
            </a:r>
            <a:r>
              <a:rPr lang="en-US" sz="1200" dirty="0">
                <a:latin typeface="Courier" pitchFamily="2" charset="0"/>
              </a:rPr>
              <a:t>())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if __name__ == “__main__”:</a:t>
            </a:r>
          </a:p>
          <a:p>
            <a:r>
              <a:rPr lang="en-US" sz="1200" dirty="0">
                <a:latin typeface="Courier" pitchFamily="2" charset="0"/>
              </a:rPr>
              <a:t>    </a:t>
            </a:r>
            <a:r>
              <a:rPr lang="en-US" sz="1200" dirty="0" err="1">
                <a:latin typeface="Courier" pitchFamily="2" charset="0"/>
              </a:rPr>
              <a:t>print_user_report</a:t>
            </a:r>
            <a:r>
              <a:rPr lang="en-US" sz="1200" dirty="0">
                <a:latin typeface="Courier" pitchFamily="2" charset="0"/>
              </a:rPr>
              <a:t>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ABEE50-5F9B-584C-8B03-A75D84850142}"/>
              </a:ext>
            </a:extLst>
          </p:cNvPr>
          <p:cNvSpPr txBox="1"/>
          <p:nvPr/>
        </p:nvSpPr>
        <p:spPr>
          <a:xfrm>
            <a:off x="1102469" y="314709"/>
            <a:ext cx="746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Alice makes a commit to the repo. Brian’s code is now out of date.</a:t>
            </a:r>
          </a:p>
        </p:txBody>
      </p:sp>
    </p:spTree>
    <p:extLst>
      <p:ext uri="{BB962C8B-B14F-4D97-AF65-F5344CB8AC3E}">
        <p14:creationId xmlns:p14="http://schemas.microsoft.com/office/powerpoint/2010/main" val="4113552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;p14">
            <a:extLst>
              <a:ext uri="{FF2B5EF4-FFF2-40B4-BE49-F238E27FC236}">
                <a16:creationId xmlns:a16="http://schemas.microsoft.com/office/drawing/2014/main" id="{ACDEF371-82A7-2E49-986C-EF34EFD5B6A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sz="4000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</p:spTree>
    <p:extLst>
      <p:ext uri="{BB962C8B-B14F-4D97-AF65-F5344CB8AC3E}">
        <p14:creationId xmlns:p14="http://schemas.microsoft.com/office/powerpoint/2010/main" val="4185243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15367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4F7540-0D4C-2140-B550-6B57C7506B89}"/>
              </a:ext>
            </a:extLst>
          </p:cNvPr>
          <p:cNvSpPr txBox="1"/>
          <p:nvPr/>
        </p:nvSpPr>
        <p:spPr>
          <a:xfrm>
            <a:off x="688451" y="3840892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Branches allow users to edit code without destroying the Master. Those edits only get added to the master when the user is ready.</a:t>
            </a:r>
          </a:p>
        </p:txBody>
      </p:sp>
      <p:sp>
        <p:nvSpPr>
          <p:cNvPr id="14" name="Google Shape;61;p14">
            <a:extLst>
              <a:ext uri="{FF2B5EF4-FFF2-40B4-BE49-F238E27FC236}">
                <a16:creationId xmlns:a16="http://schemas.microsoft.com/office/drawing/2014/main" id="{E96D82D8-403C-3F44-A2A8-E3D284737E91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406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23368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4F7540-0D4C-2140-B550-6B57C7506B89}"/>
              </a:ext>
            </a:extLst>
          </p:cNvPr>
          <p:cNvSpPr txBox="1"/>
          <p:nvPr/>
        </p:nvSpPr>
        <p:spPr>
          <a:xfrm>
            <a:off x="1136650" y="3726594"/>
            <a:ext cx="70826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Alice can make whatever changes she wants on her own branch. She can make </a:t>
            </a:r>
            <a:r>
              <a:rPr lang="en-US" sz="2000" dirty="0">
                <a:solidFill>
                  <a:srgbClr val="0070C0"/>
                </a:solidFill>
              </a:rPr>
              <a:t>commits</a:t>
            </a:r>
            <a:r>
              <a:rPr lang="en-US" sz="2000" dirty="0">
                <a:solidFill>
                  <a:schemeClr val="tx1"/>
                </a:solidFill>
              </a:rPr>
              <a:t> to her branch.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Google Shape;61;p14">
            <a:extLst>
              <a:ext uri="{FF2B5EF4-FFF2-40B4-BE49-F238E27FC236}">
                <a16:creationId xmlns:a16="http://schemas.microsoft.com/office/drawing/2014/main" id="{A7ACE7C5-F5FC-E644-921C-73348DAE9FB3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820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71E1B1-F405-2742-B7C2-9993CDD7A983}"/>
              </a:ext>
            </a:extLst>
          </p:cNvPr>
          <p:cNvCxnSpPr>
            <a:cxnSpLocks/>
          </p:cNvCxnSpPr>
          <p:nvPr/>
        </p:nvCxnSpPr>
        <p:spPr>
          <a:xfrm>
            <a:off x="1879600" y="1993900"/>
            <a:ext cx="6527800" cy="0"/>
          </a:xfrm>
          <a:prstGeom prst="line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7EB2D8C-E0B2-0044-88F0-3269FFDB5BEA}"/>
              </a:ext>
            </a:extLst>
          </p:cNvPr>
          <p:cNvSpPr txBox="1"/>
          <p:nvPr/>
        </p:nvSpPr>
        <p:spPr>
          <a:xfrm>
            <a:off x="304800" y="1763067"/>
            <a:ext cx="157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MASTER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B422E68-22CE-264C-B29D-0B96698D744E}"/>
              </a:ext>
            </a:extLst>
          </p:cNvPr>
          <p:cNvSpPr/>
          <p:nvPr/>
        </p:nvSpPr>
        <p:spPr>
          <a:xfrm>
            <a:off x="2463800" y="1879599"/>
            <a:ext cx="228600" cy="2286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671822-FEFB-1A40-B515-66626F88525C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2578100" y="2108199"/>
            <a:ext cx="114300" cy="635001"/>
          </a:xfrm>
          <a:prstGeom prst="line">
            <a:avLst/>
          </a:prstGeom>
          <a:ln w="57150">
            <a:solidFill>
              <a:srgbClr val="0070C0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5ED63-ACDA-984C-9A31-DCB7E0B6A4DD}"/>
              </a:ext>
            </a:extLst>
          </p:cNvPr>
          <p:cNvCxnSpPr>
            <a:cxnSpLocks/>
          </p:cNvCxnSpPr>
          <p:nvPr/>
        </p:nvCxnSpPr>
        <p:spPr>
          <a:xfrm>
            <a:off x="2692400" y="2743200"/>
            <a:ext cx="3429000" cy="0"/>
          </a:xfrm>
          <a:prstGeom prst="line">
            <a:avLst/>
          </a:prstGeom>
          <a:ln w="571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A589F9-7A92-BB45-9A0C-2CA627C611D1}"/>
              </a:ext>
            </a:extLst>
          </p:cNvPr>
          <p:cNvSpPr txBox="1"/>
          <p:nvPr/>
        </p:nvSpPr>
        <p:spPr>
          <a:xfrm>
            <a:off x="1136650" y="2501898"/>
            <a:ext cx="157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ALICE BRANCH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4F7540-0D4C-2140-B550-6B57C7506B89}"/>
              </a:ext>
            </a:extLst>
          </p:cNvPr>
          <p:cNvSpPr txBox="1"/>
          <p:nvPr/>
        </p:nvSpPr>
        <p:spPr>
          <a:xfrm>
            <a:off x="584200" y="3737061"/>
            <a:ext cx="7937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If someone changes the master she can keep up with other changes to the master branch using “</a:t>
            </a:r>
            <a:r>
              <a:rPr 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merges</a:t>
            </a:r>
            <a:r>
              <a:rPr lang="en-US" sz="2000" dirty="0">
                <a:solidFill>
                  <a:schemeClr val="tx1"/>
                </a:solidFill>
              </a:rPr>
              <a:t>”.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B66FA0-871C-E547-9C73-BD3973908748}"/>
              </a:ext>
            </a:extLst>
          </p:cNvPr>
          <p:cNvSpPr/>
          <p:nvPr/>
        </p:nvSpPr>
        <p:spPr>
          <a:xfrm>
            <a:off x="30226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A98327-3B43-DD47-8EA6-375E6B3AD3AE}"/>
              </a:ext>
            </a:extLst>
          </p:cNvPr>
          <p:cNvSpPr/>
          <p:nvPr/>
        </p:nvSpPr>
        <p:spPr>
          <a:xfrm>
            <a:off x="38481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10F7ACE-D37B-7141-8477-99242C341288}"/>
              </a:ext>
            </a:extLst>
          </p:cNvPr>
          <p:cNvSpPr/>
          <p:nvPr/>
        </p:nvSpPr>
        <p:spPr>
          <a:xfrm>
            <a:off x="4267200" y="2632161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215743-1400-3640-9A2F-686F8B6ACAEB}"/>
              </a:ext>
            </a:extLst>
          </p:cNvPr>
          <p:cNvSpPr/>
          <p:nvPr/>
        </p:nvSpPr>
        <p:spPr>
          <a:xfrm>
            <a:off x="5194300" y="2632161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CD4FCC2-92A0-5147-A6CD-7A74288FD339}"/>
              </a:ext>
            </a:extLst>
          </p:cNvPr>
          <p:cNvSpPr/>
          <p:nvPr/>
        </p:nvSpPr>
        <p:spPr>
          <a:xfrm>
            <a:off x="5194300" y="1876340"/>
            <a:ext cx="228600" cy="2286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C12824F-ABAF-8F43-BDA2-7162929DB462}"/>
              </a:ext>
            </a:extLst>
          </p:cNvPr>
          <p:cNvCxnSpPr/>
          <p:nvPr/>
        </p:nvCxnSpPr>
        <p:spPr>
          <a:xfrm>
            <a:off x="5315996" y="2237432"/>
            <a:ext cx="0" cy="277166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oogle Shape;61;p14">
            <a:extLst>
              <a:ext uri="{FF2B5EF4-FFF2-40B4-BE49-F238E27FC236}">
                <a16:creationId xmlns:a16="http://schemas.microsoft.com/office/drawing/2014/main" id="{4F1D754D-7D08-A448-9033-BD708C917257}"/>
              </a:ext>
            </a:extLst>
          </p:cNvPr>
          <p:cNvSpPr txBox="1">
            <a:spLocks/>
          </p:cNvSpPr>
          <p:nvPr/>
        </p:nvSpPr>
        <p:spPr>
          <a:xfrm>
            <a:off x="304800" y="202401"/>
            <a:ext cx="5359834" cy="8427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R="0" lvl="0" algn="ctr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kern="1200" cap="none" spc="22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 eaLnBrk="1" hangingPunct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>
              <a:buSzPts val="1250"/>
              <a:buFont typeface="Proxima Nova"/>
              <a:buNone/>
            </a:pPr>
            <a:r>
              <a:rPr lang="en-US" sz="4000">
                <a:latin typeface="Proxima Nova"/>
                <a:ea typeface="Proxima Nova"/>
                <a:cs typeface="Proxima Nova"/>
                <a:sym typeface="Proxima Nova"/>
              </a:rPr>
              <a:t>CODE BRANCHING</a:t>
            </a:r>
            <a:endParaRPr lang="en-US" sz="4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1019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3">
      <a:dk1>
        <a:srgbClr val="000000"/>
      </a:dk1>
      <a:lt1>
        <a:srgbClr val="FFFFFF"/>
      </a:lt1>
      <a:dk2>
        <a:srgbClr val="454551"/>
      </a:dk2>
      <a:lt2>
        <a:srgbClr val="797979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Metis-Template2</Template>
  <TotalTime>2949</TotalTime>
  <Words>1383</Words>
  <Application>Microsoft Macintosh PowerPoint</Application>
  <PresentationFormat>On-screen Show (16:9)</PresentationFormat>
  <Paragraphs>167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Proxima Nova</vt:lpstr>
      <vt:lpstr>Wingdings 3</vt:lpstr>
      <vt:lpstr>Gill Sans MT</vt:lpstr>
      <vt:lpstr>Courier</vt:lpstr>
      <vt:lpstr>Calibri</vt:lpstr>
      <vt:lpstr>Arial</vt:lpstr>
      <vt:lpstr>Ion</vt:lpstr>
      <vt:lpstr>INTRODUCTION TO GIT BRANCHES</vt:lpstr>
      <vt:lpstr>GIT BRANCHES</vt:lpstr>
      <vt:lpstr>PowerPoint Presentation</vt:lpstr>
      <vt:lpstr>PowerPoint Presentation</vt:lpstr>
      <vt:lpstr>PowerPoint Presentation</vt:lpstr>
      <vt:lpstr>CODE BRANCHING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problems does this solve?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Exercise: Submitting to the class repository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GitHub Branches</vt:lpstr>
      <vt:lpstr>QUESTIONS?</vt:lpstr>
      <vt:lpstr>Pull Request  Demo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GIT &amp; GITHUB</dc:title>
  <cp:lastModifiedBy>Zachariah Miller</cp:lastModifiedBy>
  <cp:revision>56</cp:revision>
  <cp:lastPrinted>2018-09-26T19:53:29Z</cp:lastPrinted>
  <dcterms:modified xsi:type="dcterms:W3CDTF">2018-10-19T21:35:27Z</dcterms:modified>
</cp:coreProperties>
</file>